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2" r:id="rId2"/>
    <p:sldId id="256" r:id="rId3"/>
    <p:sldId id="268" r:id="rId4"/>
    <p:sldId id="275" r:id="rId5"/>
    <p:sldId id="278" r:id="rId6"/>
    <p:sldId id="276" r:id="rId7"/>
    <p:sldId id="313" r:id="rId8"/>
    <p:sldId id="277" r:id="rId9"/>
    <p:sldId id="279" r:id="rId10"/>
    <p:sldId id="280" r:id="rId11"/>
    <p:sldId id="281" r:id="rId12"/>
    <p:sldId id="282" r:id="rId13"/>
    <p:sldId id="257" r:id="rId14"/>
    <p:sldId id="263" r:id="rId15"/>
    <p:sldId id="258" r:id="rId16"/>
    <p:sldId id="259" r:id="rId17"/>
    <p:sldId id="260" r:id="rId18"/>
    <p:sldId id="261" r:id="rId19"/>
    <p:sldId id="264" r:id="rId20"/>
    <p:sldId id="265" r:id="rId21"/>
    <p:sldId id="266" r:id="rId22"/>
    <p:sldId id="270" r:id="rId23"/>
    <p:sldId id="271" r:id="rId24"/>
    <p:sldId id="272" r:id="rId25"/>
    <p:sldId id="300" r:id="rId26"/>
    <p:sldId id="273" r:id="rId27"/>
    <p:sldId id="274" r:id="rId28"/>
    <p:sldId id="284" r:id="rId29"/>
    <p:sldId id="285" r:id="rId30"/>
    <p:sldId id="286" r:id="rId31"/>
    <p:sldId id="287" r:id="rId32"/>
    <p:sldId id="288" r:id="rId33"/>
    <p:sldId id="289" r:id="rId34"/>
    <p:sldId id="291" r:id="rId35"/>
    <p:sldId id="292" r:id="rId36"/>
    <p:sldId id="296" r:id="rId37"/>
    <p:sldId id="290" r:id="rId38"/>
    <p:sldId id="293" r:id="rId39"/>
    <p:sldId id="294" r:id="rId40"/>
    <p:sldId id="295" r:id="rId41"/>
    <p:sldId id="297" r:id="rId42"/>
    <p:sldId id="298" r:id="rId43"/>
    <p:sldId id="299" r:id="rId44"/>
    <p:sldId id="306" r:id="rId45"/>
    <p:sldId id="310" r:id="rId46"/>
    <p:sldId id="308" r:id="rId47"/>
    <p:sldId id="307" r:id="rId48"/>
    <p:sldId id="309" r:id="rId49"/>
    <p:sldId id="312" r:id="rId50"/>
    <p:sldId id="311" r:id="rId5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BFD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6" d="100"/>
          <a:sy n="86" d="100"/>
        </p:scale>
        <p:origin x="-1488"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17.1.2019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17.1.2019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17.1.2019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17.1.2019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17.1.2019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9F75050-0E15-4C5B-92B0-66D068882F1F}" type="datetimeFigureOut">
              <a:rPr lang="tr-TR" smtClean="0"/>
              <a:pPr/>
              <a:t>17.1.2019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17.1.2019</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9F75050-0E15-4C5B-92B0-66D068882F1F}" type="datetimeFigureOut">
              <a:rPr lang="tr-TR" smtClean="0"/>
              <a:pPr/>
              <a:t>17.1.2019</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17.1.2019</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17.1.2019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17.1.2019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17.1.2019</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85720" y="1500174"/>
            <a:ext cx="8229600" cy="3011486"/>
          </a:xfrm>
        </p:spPr>
        <p:txBody>
          <a:bodyPr>
            <a:normAutofit/>
          </a:bodyPr>
          <a:lstStyle/>
          <a:p>
            <a:r>
              <a:rPr lang="tr-TR" sz="9600" b="1" dirty="0" smtClean="0"/>
              <a:t>EK DERS</a:t>
            </a:r>
            <a:endParaRPr lang="tr-TR" sz="9600"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6226196"/>
          </a:xfrm>
        </p:spPr>
        <p:txBody>
          <a:bodyPr>
            <a:normAutofit fontScale="90000"/>
          </a:bodyPr>
          <a:lstStyle/>
          <a:p>
            <a:r>
              <a:rPr lang="tr-TR" sz="3600" b="1" dirty="0" smtClean="0"/>
              <a:t>Müdür olarak görevlendirileceklerde aranacak özel şartlar</a:t>
            </a:r>
            <a:r>
              <a:rPr lang="tr-TR" sz="3600" dirty="0" smtClean="0"/>
              <a:t/>
            </a:r>
            <a:br>
              <a:rPr lang="tr-TR" sz="3600" dirty="0" smtClean="0"/>
            </a:br>
            <a:r>
              <a:rPr lang="tr-TR" sz="3600" b="1" dirty="0" smtClean="0"/>
              <a:t>MADDE 6 –</a:t>
            </a:r>
            <a:r>
              <a:rPr lang="tr-TR" sz="3600" dirty="0" smtClean="0"/>
              <a:t> (1) Müdür olarak görevlendirileceklerin aşağıdaki şartlardan en az birini taşımaları gerekir:</a:t>
            </a:r>
            <a:br>
              <a:rPr lang="tr-TR" sz="3600" dirty="0" smtClean="0"/>
            </a:br>
            <a:r>
              <a:rPr lang="tr-TR" sz="3600" dirty="0" smtClean="0"/>
              <a:t>a) Müdür olarak görev yapmış olmak.</a:t>
            </a:r>
            <a:br>
              <a:rPr lang="tr-TR" sz="3600" dirty="0" smtClean="0"/>
            </a:br>
            <a:r>
              <a:rPr lang="tr-TR" sz="3600" dirty="0" smtClean="0"/>
              <a:t>b) Kurucu müdür, müdür başyardımcısı, müdür yardımcısı ve müdür yetkili öğretmen olarak ayrı ayrı veya toplam en az bir yıl görev yapmış olmak.</a:t>
            </a:r>
            <a:br>
              <a:rPr lang="tr-TR" sz="3600" dirty="0" smtClean="0"/>
            </a:br>
            <a:r>
              <a:rPr lang="tr-TR" sz="3600" dirty="0" smtClean="0"/>
              <a:t>c) Bakanlığın şube müdürü veya daha üst unvanlı kadrolarında görev yapmış olmak</a:t>
            </a:r>
            <a:r>
              <a:rPr lang="tr-TR" dirty="0" smtClean="0"/>
              <a:t>.</a:t>
            </a:r>
            <a:endParaRPr lang="tr-T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6226196"/>
          </a:xfrm>
        </p:spPr>
        <p:txBody>
          <a:bodyPr>
            <a:normAutofit/>
          </a:bodyPr>
          <a:lstStyle/>
          <a:p>
            <a:r>
              <a:rPr lang="tr-TR" sz="3200" b="1" dirty="0" smtClean="0"/>
              <a:t>Müdür yardımcısı olarak görevlendirileceklerde aranacak özel şartlar</a:t>
            </a:r>
            <a:r>
              <a:rPr lang="tr-TR" sz="3200" dirty="0" smtClean="0"/>
              <a:t/>
            </a:r>
            <a:br>
              <a:rPr lang="tr-TR" sz="3200" dirty="0" smtClean="0"/>
            </a:br>
            <a:r>
              <a:rPr lang="tr-TR" sz="3200" b="1" dirty="0" smtClean="0"/>
              <a:t>MADDE 7 – </a:t>
            </a:r>
            <a:r>
              <a:rPr lang="tr-TR" sz="3200" dirty="0" smtClean="0"/>
              <a:t>(1) Müdür yardımcısı olarak görevlendirileceklerin aşağıdaki şartlardan en az birini taşımaları gerekir:</a:t>
            </a:r>
            <a:br>
              <a:rPr lang="tr-TR" sz="3200" dirty="0" smtClean="0"/>
            </a:br>
            <a:r>
              <a:rPr lang="tr-TR" sz="3200" dirty="0" smtClean="0"/>
              <a:t>a) Müdür, kurucu müdür, müdür başyardımcısı, müdür yardımcısı veya müdür yetkili öğretmen olarak görev yapmış olmak.</a:t>
            </a:r>
            <a:br>
              <a:rPr lang="tr-TR" sz="3200" dirty="0" smtClean="0"/>
            </a:br>
            <a:r>
              <a:rPr lang="tr-TR" sz="3200" dirty="0" smtClean="0"/>
              <a:t>b) Bakanlığın şube müdürü veya daha üst unvanlı kadrolarında görev yapmış olmak.</a:t>
            </a:r>
            <a:br>
              <a:rPr lang="tr-TR" sz="3200" dirty="0" smtClean="0"/>
            </a:br>
            <a:r>
              <a:rPr lang="tr-TR" sz="3200" dirty="0" smtClean="0"/>
              <a:t>c) Adaylık dâhil en az iki yıl öğretmen olarak görev yapmış olmak.</a:t>
            </a:r>
            <a:endParaRPr lang="tr-TR" sz="32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6154758"/>
          </a:xfrm>
        </p:spPr>
        <p:txBody>
          <a:bodyPr/>
          <a:lstStyle/>
          <a:p>
            <a:r>
              <a:rPr lang="tr-TR" dirty="0" smtClean="0"/>
              <a:t>ÜCRETLİ ÖĞRETMENLER HAFTADA 30 SAATE KADAR GİREBİLİR</a:t>
            </a:r>
            <a:endParaRPr lang="tr-T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57158" y="1285860"/>
            <a:ext cx="8229600" cy="3582990"/>
          </a:xfrm>
        </p:spPr>
        <p:txBody>
          <a:bodyPr anchor="ctr">
            <a:normAutofit/>
          </a:bodyPr>
          <a:lstStyle/>
          <a:p>
            <a:r>
              <a:rPr lang="tr-TR" sz="8800" dirty="0" smtClean="0"/>
              <a:t>İLKOKULLAR</a:t>
            </a:r>
            <a:endParaRPr lang="tr-TR" sz="88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5297502"/>
          </a:xfrm>
        </p:spPr>
        <p:txBody>
          <a:bodyPr/>
          <a:lstStyle/>
          <a:p>
            <a:r>
              <a:rPr lang="tr-TR" dirty="0" smtClean="0"/>
              <a:t>KADROLU VE SÖZLEŞMELİ ÖĞRETMENLER</a:t>
            </a:r>
            <a:endParaRPr lang="tr-T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6011882"/>
          </a:xfrm>
        </p:spPr>
        <p:txBody>
          <a:bodyPr anchor="t">
            <a:normAutofit fontScale="90000"/>
          </a:bodyPr>
          <a:lstStyle/>
          <a:p>
            <a:r>
              <a:rPr lang="tr-TR" sz="3600" dirty="0" smtClean="0"/>
              <a:t>- ZORUNLU DERSE GİRMESİ GEREKEN AYLIK KARŞILIĞI DERS SAATİ 18 SAAT</a:t>
            </a:r>
            <a:br>
              <a:rPr lang="tr-TR" sz="3600" dirty="0" smtClean="0"/>
            </a:br>
            <a:r>
              <a:rPr lang="tr-TR" sz="3600" dirty="0" smtClean="0"/>
              <a:t>- </a:t>
            </a:r>
            <a:r>
              <a:rPr lang="tr-TR" sz="2800" dirty="0" smtClean="0"/>
              <a:t>30 SAATE GİREN SINIF ÖĞRETMENİNİN EK DERSİ;</a:t>
            </a:r>
            <a:br>
              <a:rPr lang="tr-TR" sz="2800" dirty="0" smtClean="0"/>
            </a:br>
            <a:r>
              <a:rPr lang="tr-TR" sz="2800" dirty="0" smtClean="0"/>
              <a:t>30+3 SAAT PLANLAMA 33</a:t>
            </a:r>
            <a:br>
              <a:rPr lang="tr-TR" sz="2800" dirty="0" smtClean="0"/>
            </a:br>
            <a:r>
              <a:rPr lang="tr-TR" sz="2800" dirty="0" smtClean="0"/>
              <a:t>33-18=15 SAAT EK DERS</a:t>
            </a:r>
            <a:br>
              <a:rPr lang="tr-TR" sz="2800" dirty="0" smtClean="0"/>
            </a:br>
            <a:r>
              <a:rPr lang="tr-TR" sz="2800" dirty="0" smtClean="0"/>
              <a:t/>
            </a:r>
            <a:br>
              <a:rPr lang="tr-TR" sz="2800" dirty="0" smtClean="0"/>
            </a:br>
            <a:r>
              <a:rPr lang="tr-TR" sz="2800" dirty="0" smtClean="0"/>
              <a:t>- 1 OCAK 2019 RESMİ TATİL DE 6 SAAT DERS VARDIR</a:t>
            </a:r>
            <a:br>
              <a:rPr lang="tr-TR" sz="2800" dirty="0" smtClean="0"/>
            </a:br>
            <a:r>
              <a:rPr lang="tr-TR" sz="2800" dirty="0" smtClean="0"/>
              <a:t>30-6=24 SAAT DERSE GİRDİ</a:t>
            </a:r>
            <a:br>
              <a:rPr lang="tr-TR" sz="2800" dirty="0" smtClean="0"/>
            </a:br>
            <a:r>
              <a:rPr lang="tr-TR" sz="2800" dirty="0" smtClean="0"/>
              <a:t>24+2 SAAT PLANLAMA 26 SAAT</a:t>
            </a:r>
            <a:br>
              <a:rPr lang="tr-TR" sz="2800" dirty="0" smtClean="0"/>
            </a:br>
            <a:r>
              <a:rPr lang="tr-TR" sz="2800" dirty="0" smtClean="0"/>
              <a:t>26-18= 8 SAAT EK DERS ALIR</a:t>
            </a:r>
            <a:br>
              <a:rPr lang="tr-TR" sz="2800" dirty="0" smtClean="0"/>
            </a:br>
            <a:r>
              <a:rPr lang="tr-TR" sz="2800" dirty="0" smtClean="0"/>
              <a:t/>
            </a:r>
            <a:br>
              <a:rPr lang="tr-TR" sz="2800" dirty="0" smtClean="0"/>
            </a:br>
            <a:r>
              <a:rPr lang="tr-TR" sz="2800" dirty="0" smtClean="0"/>
              <a:t>- HAFTADA 3 SAAT NÖBET  EK DERSİ ALIR</a:t>
            </a:r>
            <a:br>
              <a:rPr lang="tr-TR" sz="2800" dirty="0" smtClean="0"/>
            </a:br>
            <a:r>
              <a:rPr lang="tr-TR" sz="2800" dirty="0" smtClean="0"/>
              <a:t/>
            </a:r>
            <a:br>
              <a:rPr lang="tr-TR" sz="2800" dirty="0" smtClean="0"/>
            </a:br>
            <a:r>
              <a:rPr lang="tr-TR" sz="2800" dirty="0" smtClean="0"/>
              <a:t/>
            </a:r>
            <a:br>
              <a:rPr lang="tr-TR" sz="2800" dirty="0" smtClean="0"/>
            </a:br>
            <a:endParaRPr lang="tr-T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6011882"/>
          </a:xfrm>
        </p:spPr>
        <p:txBody>
          <a:bodyPr anchor="t">
            <a:normAutofit fontScale="90000"/>
          </a:bodyPr>
          <a:lstStyle/>
          <a:p>
            <a:r>
              <a:rPr lang="tr-TR" dirty="0" smtClean="0"/>
              <a:t>-</a:t>
            </a:r>
            <a:r>
              <a:rPr lang="tr-TR" sz="3600" dirty="0" smtClean="0"/>
              <a:t>BİRÖĞRETMENE EN FAZLA 40 SAAT DERS VERİLEBİLİR FAKAT </a:t>
            </a:r>
            <a:r>
              <a:rPr lang="tr-TR" sz="3600" b="1" dirty="0" smtClean="0"/>
              <a:t>İYEP KURSU </a:t>
            </a:r>
            <a:r>
              <a:rPr lang="tr-TR" sz="3600" dirty="0" smtClean="0"/>
              <a:t>40 SAATE DAHİL DEĞİLDİR.</a:t>
            </a:r>
            <a:br>
              <a:rPr lang="tr-TR" sz="3600" dirty="0" smtClean="0"/>
            </a:br>
            <a:r>
              <a:rPr lang="tr-TR" sz="3600" dirty="0" smtClean="0"/>
              <a:t/>
            </a:r>
            <a:br>
              <a:rPr lang="tr-TR" sz="3600" dirty="0" smtClean="0"/>
            </a:br>
            <a:r>
              <a:rPr lang="tr-TR" sz="3600" dirty="0" smtClean="0"/>
              <a:t>- EN FAZLA 10 SAATE KADAR İYEP KURSU VERİLEBİLİR</a:t>
            </a:r>
            <a:br>
              <a:rPr lang="tr-TR" sz="3600" dirty="0" smtClean="0"/>
            </a:br>
            <a:r>
              <a:rPr lang="tr-TR" sz="3600" dirty="0" smtClean="0"/>
              <a:t>-İYEP KURS ÜCRETİ İKİ KATI DEĞİL NORMAL EK DERS ÜCRETİNDEN ÖDENİR KBS GİRİŞ</a:t>
            </a:r>
            <a:br>
              <a:rPr lang="tr-TR" sz="3600" dirty="0" smtClean="0"/>
            </a:br>
            <a:r>
              <a:rPr lang="tr-TR" sz="3600" dirty="0" smtClean="0"/>
              <a:t>- KURSLAR HAFTA SONU YAPILIYORSA KURS YÖNETİCİSİ 2 SAAT İYEP EK DERSİ ALIR HAFTA İÇİ YAPILAN KURSLARDA İDRECİ KURS YÖNETİCİLİĞİ EK DERSİ ALAMAZ</a:t>
            </a:r>
            <a:r>
              <a:rPr lang="tr-TR" sz="5400" dirty="0" smtClean="0"/>
              <a:t/>
            </a:r>
            <a:br>
              <a:rPr lang="tr-TR" sz="5400" dirty="0" smtClean="0"/>
            </a:br>
            <a:endParaRPr lang="tr-T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5940444"/>
          </a:xfrm>
        </p:spPr>
        <p:txBody>
          <a:bodyPr/>
          <a:lstStyle/>
          <a:p>
            <a:r>
              <a:rPr lang="tr-TR" dirty="0" smtClean="0"/>
              <a:t>- MÜDÜR YETKİLİ ÖĞRETMEN İYEP KURSU AÇABİLİR FAKAT DESTEK EĞİTİM ODALARINDA DERS VEREMEZ(BAKANLIK YAZI)</a:t>
            </a:r>
            <a:br>
              <a:rPr lang="tr-TR" dirty="0" smtClean="0"/>
            </a:br>
            <a:r>
              <a:rPr lang="tr-TR" dirty="0" smtClean="0"/>
              <a:t>- MÜSTAKİL OKUL MÜDÜRLERİ İÇİN İYEP KURSU ÖNCELİĞİ SINIF ÖĞRETMENİNE AİTTİR</a:t>
            </a:r>
            <a:br>
              <a:rPr lang="tr-TR" dirty="0" smtClean="0"/>
            </a:br>
            <a:endParaRPr lang="tr-T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6083320"/>
          </a:xfrm>
        </p:spPr>
        <p:txBody>
          <a:bodyPr anchor="t">
            <a:normAutofit fontScale="90000"/>
          </a:bodyPr>
          <a:lstStyle/>
          <a:p>
            <a:r>
              <a:rPr lang="tr-TR" dirty="0" smtClean="0"/>
              <a:t>- EVDE EĞİTİM GÖREVİ YAPAN VEYA OKULDA DESTEK EĞİTİM ODALARINDA GÖREV YAPAN ÖĞRETMENLERİN EK DERSİ %25 ARTIRIMLI ÖDENİR</a:t>
            </a:r>
            <a:br>
              <a:rPr lang="tr-TR" dirty="0" smtClean="0"/>
            </a:br>
            <a:r>
              <a:rPr lang="tr-TR" dirty="0" smtClean="0"/>
              <a:t/>
            </a:r>
            <a:br>
              <a:rPr lang="tr-TR" dirty="0" smtClean="0"/>
            </a:br>
            <a:r>
              <a:rPr lang="tr-TR" dirty="0" smtClean="0"/>
              <a:t>- YÜKSEK LİSANS YAPAN %5 DOKTORA YAPAN %15 ARTIRIMLI ÖDENİR</a:t>
            </a:r>
            <a:br>
              <a:rPr lang="tr-TR" dirty="0" smtClean="0"/>
            </a:br>
            <a:r>
              <a:rPr lang="tr-TR" dirty="0" smtClean="0"/>
              <a:t>- KADROLU EK DERS BİRİM ÜCRETİ SÖZLEŞMELİDEN YÜKSEKTİR (SSK KESİNTİSİNDEN DOLAYI) </a:t>
            </a:r>
            <a:endParaRPr lang="tr-T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6369072"/>
          </a:xfrm>
        </p:spPr>
        <p:txBody>
          <a:bodyPr>
            <a:normAutofit/>
          </a:bodyPr>
          <a:lstStyle/>
          <a:p>
            <a:r>
              <a:rPr lang="tr-TR" sz="3600" dirty="0" smtClean="0"/>
              <a:t>- MÜDÜR YETKİLİ ÖĞRETMEN  Yarıyıl ve yaz tatillerinde haftada 12 saati, ders yılı içerisinde ise haftada 3 saati yönetim görevidir yani;</a:t>
            </a:r>
            <a:br>
              <a:rPr lang="tr-TR" sz="3600" dirty="0" smtClean="0"/>
            </a:br>
            <a:r>
              <a:rPr lang="tr-TR" sz="3600" dirty="0" smtClean="0"/>
              <a:t/>
            </a:r>
            <a:br>
              <a:rPr lang="tr-TR" sz="3600" dirty="0" smtClean="0"/>
            </a:br>
            <a:r>
              <a:rPr lang="tr-TR" sz="3600" dirty="0" smtClean="0"/>
              <a:t>Okul varken 12 öğretmenlik Ek Ders 3 saat yönetim görevi 3 saat nöbet 3 Saat Planlama toplam 21 saattir.</a:t>
            </a:r>
            <a:br>
              <a:rPr lang="tr-TR" sz="3600" dirty="0" smtClean="0"/>
            </a:br>
            <a:r>
              <a:rPr lang="tr-TR" sz="3600" dirty="0" smtClean="0"/>
              <a:t>Tatilde ise Okula gitme şartıyla 12 saat alır seminer döneminde haftada 15 saat alır</a:t>
            </a:r>
            <a:endParaRPr lang="tr-TR" sz="36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714348" y="214290"/>
            <a:ext cx="7772400" cy="6286544"/>
          </a:xfrm>
        </p:spPr>
        <p:txBody>
          <a:bodyPr>
            <a:noAutofit/>
          </a:bodyPr>
          <a:lstStyle/>
          <a:p>
            <a:r>
              <a:rPr lang="tr-TR" sz="2800" dirty="0" smtClean="0"/>
              <a:t/>
            </a:r>
            <a:br>
              <a:rPr lang="tr-TR" sz="2800" dirty="0" smtClean="0"/>
            </a:br>
            <a:r>
              <a:rPr lang="tr-TR" sz="2800" dirty="0" smtClean="0"/>
              <a:t/>
            </a:r>
            <a:br>
              <a:rPr lang="tr-TR" sz="2800" dirty="0" smtClean="0"/>
            </a:br>
            <a:r>
              <a:rPr lang="tr-TR" sz="2800" dirty="0" smtClean="0"/>
              <a:t/>
            </a:r>
            <a:br>
              <a:rPr lang="tr-TR" sz="2800" dirty="0" smtClean="0"/>
            </a:br>
            <a:r>
              <a:rPr lang="tr-TR" sz="2800" dirty="0" smtClean="0"/>
              <a:t>KAYNAKLARIMIZ:</a:t>
            </a:r>
            <a:br>
              <a:rPr lang="tr-TR" sz="2800" dirty="0" smtClean="0"/>
            </a:br>
            <a:r>
              <a:rPr lang="tr-TR" sz="2800" dirty="0" smtClean="0"/>
              <a:t/>
            </a:r>
            <a:br>
              <a:rPr lang="tr-TR" sz="2800" dirty="0" smtClean="0"/>
            </a:br>
            <a:r>
              <a:rPr lang="tr-TR" sz="2800" b="1" dirty="0" smtClean="0"/>
              <a:t>-MİLLÎ EĞİTİM BAKANLIĞI YÖNETİCİ VE ÖĞRETMENLERİNİN DERS VE EK DERS SAATLERİNE İLİŞKİN KARAR </a:t>
            </a:r>
            <a:br>
              <a:rPr lang="tr-TR" sz="2800" b="1" dirty="0" smtClean="0"/>
            </a:br>
            <a:r>
              <a:rPr lang="tr-TR" sz="2800" b="1" dirty="0" smtClean="0"/>
              <a:t/>
            </a:r>
            <a:br>
              <a:rPr lang="tr-TR" sz="2800" b="1" dirty="0" smtClean="0"/>
            </a:br>
            <a:r>
              <a:rPr lang="tr-TR" sz="2800" b="1" dirty="0" smtClean="0"/>
              <a:t>- TOPLU SÖZLEŞME METİNLERİ/KAMU GÖREVLİLERİ HAKEM KURULU KARARLARI</a:t>
            </a:r>
            <a:br>
              <a:rPr lang="tr-TR" sz="2800" b="1" dirty="0" smtClean="0"/>
            </a:br>
            <a:r>
              <a:rPr lang="tr-TR" sz="2800" b="1" dirty="0" smtClean="0"/>
              <a:t/>
            </a:r>
            <a:br>
              <a:rPr lang="tr-TR" sz="2800" b="1" dirty="0" smtClean="0"/>
            </a:br>
            <a:r>
              <a:rPr lang="tr-TR" sz="2800" b="1" dirty="0" smtClean="0"/>
              <a:t>- MEB GÖRÜŞ YAZILARI</a:t>
            </a:r>
            <a:br>
              <a:rPr lang="tr-TR" sz="2800" b="1" dirty="0" smtClean="0"/>
            </a:br>
            <a:r>
              <a:rPr lang="tr-TR" sz="2800" b="1" dirty="0" smtClean="0"/>
              <a:t/>
            </a:r>
            <a:br>
              <a:rPr lang="tr-TR" sz="2800" b="1" dirty="0" smtClean="0"/>
            </a:br>
            <a:r>
              <a:rPr lang="tr-TR" sz="2800" b="1" dirty="0" smtClean="0"/>
              <a:t>-İYEP KILAVUZU</a:t>
            </a:r>
            <a:br>
              <a:rPr lang="tr-TR" sz="2800" b="1" dirty="0" smtClean="0"/>
            </a:br>
            <a:r>
              <a:rPr lang="tr-TR" sz="2800" b="1" dirty="0" smtClean="0"/>
              <a:t/>
            </a:r>
            <a:br>
              <a:rPr lang="tr-TR" sz="2800" b="1" dirty="0" smtClean="0"/>
            </a:br>
            <a:endParaRPr lang="tr-TR" sz="96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6226196"/>
          </a:xfrm>
        </p:spPr>
        <p:txBody>
          <a:bodyPr/>
          <a:lstStyle/>
          <a:p>
            <a:r>
              <a:rPr lang="tr-TR" dirty="0" smtClean="0"/>
              <a:t>-6 SAATE KADAR EGZERSİZ AÇABİLİR EGZERSİZ 40 SAATE DAHİL DEĞİLDİR</a:t>
            </a:r>
            <a:br>
              <a:rPr lang="tr-TR" dirty="0" smtClean="0"/>
            </a:br>
            <a:r>
              <a:rPr lang="tr-TR" dirty="0" smtClean="0"/>
              <a:t>- MÜSTAKİL KADROLU OKUL MÜDÜRLERİ  VE MÜDÜR VEKİLİ ONAYI OLAN VEYA MÜDÜRLÜK ATAMA ŞARTINI TAŞIYANLAR 24 SAAT</a:t>
            </a:r>
            <a:br>
              <a:rPr lang="tr-TR" dirty="0" smtClean="0"/>
            </a:br>
            <a:r>
              <a:rPr lang="tr-TR" dirty="0" smtClean="0"/>
              <a:t>- GEÇİCİ GÖREVLENDİRME 18 SAAT</a:t>
            </a:r>
            <a:endParaRPr lang="tr-TR"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6226196"/>
          </a:xfrm>
        </p:spPr>
        <p:txBody>
          <a:bodyPr/>
          <a:lstStyle/>
          <a:p>
            <a:r>
              <a:rPr lang="tr-TR" dirty="0" smtClean="0"/>
              <a:t>- KADROLU MÜDÜR YARDIMCILARI OLANLAR VE ATAMA ŞARTINI TAŞIYAN 19 SAAT</a:t>
            </a:r>
            <a:br>
              <a:rPr lang="tr-TR" dirty="0" smtClean="0"/>
            </a:br>
            <a:r>
              <a:rPr lang="tr-TR" dirty="0" smtClean="0"/>
              <a:t> GEÇİCİ GÖREVLENDİRMELER 18 SAAT</a:t>
            </a:r>
            <a:br>
              <a:rPr lang="tr-TR" dirty="0" smtClean="0"/>
            </a:br>
            <a:r>
              <a:rPr lang="tr-TR" dirty="0" smtClean="0"/>
              <a:t>-YERİNE BRANŞ ÖĞRT. GİREN SINIF ÖĞRETMENİ TAM EK DERS ALIR</a:t>
            </a:r>
            <a:br>
              <a:rPr lang="tr-TR" dirty="0" smtClean="0"/>
            </a:br>
            <a:endParaRPr lang="tr-TR"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6154758"/>
          </a:xfrm>
        </p:spPr>
        <p:txBody>
          <a:bodyPr/>
          <a:lstStyle/>
          <a:p>
            <a:r>
              <a:rPr lang="tr-TR" dirty="0" smtClean="0"/>
              <a:t>ÜCRETLİ ÖĞRETMENLER</a:t>
            </a:r>
            <a:endParaRPr lang="tr-T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6083320"/>
          </a:xfrm>
        </p:spPr>
        <p:txBody>
          <a:bodyPr/>
          <a:lstStyle/>
          <a:p>
            <a:r>
              <a:rPr lang="tr-TR" dirty="0" smtClean="0"/>
              <a:t>-ÜCRETLİ ÖĞRETMENLERE HAFTADA 30 SAATTEN FAZLA DERS VERİLEMEZ ( İYEP DAHİL)</a:t>
            </a:r>
            <a:br>
              <a:rPr lang="tr-TR" dirty="0" smtClean="0"/>
            </a:br>
            <a:r>
              <a:rPr lang="tr-TR" dirty="0" smtClean="0"/>
              <a:t>-NÖBET VERİLEMEZ</a:t>
            </a:r>
            <a:br>
              <a:rPr lang="tr-TR" dirty="0" smtClean="0"/>
            </a:br>
            <a:r>
              <a:rPr lang="tr-TR" dirty="0" smtClean="0"/>
              <a:t>-10 SAATE KADAR İYEP AÇILABİLİR</a:t>
            </a:r>
            <a:br>
              <a:rPr lang="tr-TR" dirty="0" smtClean="0"/>
            </a:br>
            <a:r>
              <a:rPr lang="tr-TR" dirty="0" smtClean="0"/>
              <a:t/>
            </a:r>
            <a:br>
              <a:rPr lang="tr-TR" dirty="0" smtClean="0"/>
            </a:br>
            <a:r>
              <a:rPr lang="tr-TR" sz="2400" dirty="0" smtClean="0"/>
              <a:t>NOT: TÜM EK DERSLERDE ONAY TARİHİ ÖNEMLİDİR.</a:t>
            </a:r>
            <a:br>
              <a:rPr lang="tr-TR" sz="2400" dirty="0" smtClean="0"/>
            </a:br>
            <a:r>
              <a:rPr lang="tr-TR" sz="2400" dirty="0" smtClean="0"/>
              <a:t>BAŞLAMA VE AYRILIŞ YAZILARI ÖNEMLİDİR.</a:t>
            </a:r>
            <a:endParaRPr lang="tr-TR" sz="24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6297634"/>
          </a:xfrm>
        </p:spPr>
        <p:txBody>
          <a:bodyPr>
            <a:normAutofit/>
          </a:bodyPr>
          <a:lstStyle/>
          <a:p>
            <a:r>
              <a:rPr lang="tr-TR" sz="3600" dirty="0" smtClean="0"/>
              <a:t>- RESMİ TATİLLERDE TÜM İDARECİ VE ÖĞRETMENLERİN EK DERSİ KESİLİR </a:t>
            </a:r>
            <a:br>
              <a:rPr lang="tr-TR" sz="3600" dirty="0" smtClean="0"/>
            </a:br>
            <a:r>
              <a:rPr lang="tr-TR" sz="3600" dirty="0" smtClean="0"/>
              <a:t>İDARİ TATİLLERDE KADROLU VE SÖZLEŞMELİ İDARECİ VE ÖĞRETMENLER GÜNDÜZ EK DERSİNİ ALIR KURS VE NÖBET ALAMAZ </a:t>
            </a:r>
            <a:br>
              <a:rPr lang="tr-TR" sz="3600" dirty="0" smtClean="0"/>
            </a:br>
            <a:r>
              <a:rPr lang="tr-TR" sz="3600" dirty="0" smtClean="0"/>
              <a:t>-KARS </a:t>
            </a:r>
            <a:r>
              <a:rPr lang="tr-TR" sz="3600" smtClean="0"/>
              <a:t>TATİLLERİNDE </a:t>
            </a:r>
            <a:r>
              <a:rPr lang="tr-TR" sz="3600" smtClean="0"/>
              <a:t>GÜNDÜZ, DYK,İYEP KESİLMEZ NÖBET KESİLİR</a:t>
            </a:r>
            <a:r>
              <a:rPr lang="tr-TR" sz="3600" dirty="0" smtClean="0"/>
              <a:t/>
            </a:r>
            <a:br>
              <a:rPr lang="tr-TR" sz="3600" dirty="0" smtClean="0"/>
            </a:br>
            <a:r>
              <a:rPr lang="tr-TR" sz="3600" dirty="0" smtClean="0"/>
              <a:t>ÜCRETLİ ÖĞRETMENLERİN O GÜNKÜ TÜM EK DERS ÇEŞİTLERİ KESİLİR</a:t>
            </a:r>
            <a:endParaRPr lang="tr-TR" sz="36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6369072"/>
          </a:xfrm>
        </p:spPr>
        <p:txBody>
          <a:bodyPr/>
          <a:lstStyle/>
          <a:p>
            <a:r>
              <a:rPr lang="tr-TR" dirty="0" smtClean="0"/>
              <a:t>RESMİ TATİLLER VE İDARİ TATİLLER İŞ TAKVİMİNDE ÖNCEDEN BELLİDİR KAR TATİLLERİ PLANLANIN DIŞINDA OLDUĞU İÇİN DURUM FARKLIDIR</a:t>
            </a:r>
            <a:endParaRPr lang="tr-T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6226196"/>
          </a:xfrm>
        </p:spPr>
        <p:txBody>
          <a:bodyPr/>
          <a:lstStyle/>
          <a:p>
            <a:r>
              <a:rPr lang="tr-TR" dirty="0" smtClean="0"/>
              <a:t>- TÜM ÖĞRETMENLERİN GÜNDÜZ EK DERSLERİ HAFTALIK BAZDA HESAPLANIR HAFTAYA HOMOJEN OLARAK DAĞITILIR (ÜCRETLİ AÇ.)</a:t>
            </a:r>
            <a:br>
              <a:rPr lang="tr-TR" dirty="0" smtClean="0"/>
            </a:br>
            <a:r>
              <a:rPr lang="tr-TR" dirty="0" smtClean="0"/>
              <a:t>- İDARECİLERİN VE REHBER ÖĞRETMENLERİN (18 SAAT) EK DERSİ GÜNLÜK KESİLİR</a:t>
            </a:r>
            <a:br>
              <a:rPr lang="tr-TR" dirty="0" smtClean="0"/>
            </a:br>
            <a:r>
              <a:rPr lang="tr-TR" dirty="0" smtClean="0"/>
              <a:t>- KURSLAR GÜNLÜK KESİLİR</a:t>
            </a:r>
            <a:endParaRPr lang="tr-T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6154758"/>
          </a:xfrm>
        </p:spPr>
        <p:txBody>
          <a:bodyPr/>
          <a:lstStyle/>
          <a:p>
            <a:r>
              <a:rPr lang="tr-TR" dirty="0" smtClean="0"/>
              <a:t>ORTAOKULLAR </a:t>
            </a:r>
            <a:br>
              <a:rPr lang="tr-TR" dirty="0" smtClean="0"/>
            </a:br>
            <a:r>
              <a:rPr lang="tr-TR" dirty="0" smtClean="0"/>
              <a:t>(İHO VE GÜNDÜZLÜ EĞİTİM)</a:t>
            </a:r>
            <a:endParaRPr lang="tr-T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6297634"/>
          </a:xfrm>
        </p:spPr>
        <p:txBody>
          <a:bodyPr>
            <a:normAutofit fontScale="90000"/>
          </a:bodyPr>
          <a:lstStyle/>
          <a:p>
            <a:r>
              <a:rPr lang="tr-TR" dirty="0" smtClean="0"/>
              <a:t>KADROLU VE SÖZLEŞMELİ ÖĞREMENLER</a:t>
            </a:r>
            <a:br>
              <a:rPr lang="tr-TR" dirty="0" smtClean="0"/>
            </a:br>
            <a:r>
              <a:rPr lang="tr-TR" dirty="0" smtClean="0"/>
              <a:t/>
            </a:r>
            <a:br>
              <a:rPr lang="tr-TR" dirty="0" smtClean="0"/>
            </a:br>
            <a:r>
              <a:rPr lang="tr-TR" dirty="0" smtClean="0"/>
              <a:t>-AYLIK ÜCRET KARŞILIĞI 15 SAAT</a:t>
            </a:r>
            <a:br>
              <a:rPr lang="tr-TR" dirty="0" smtClean="0"/>
            </a:br>
            <a:r>
              <a:rPr lang="tr-TR" dirty="0" smtClean="0"/>
              <a:t>-10 SAATE 1 SAAT PLANLAMA(DYK KURSLARI PLANLAMAYA ETKİ EDER)</a:t>
            </a:r>
            <a:br>
              <a:rPr lang="tr-TR" dirty="0" smtClean="0"/>
            </a:br>
            <a:r>
              <a:rPr lang="tr-TR" dirty="0" smtClean="0"/>
              <a:t>-SINIF REHBER ÖĞRETMENLİĞİ </a:t>
            </a:r>
            <a:r>
              <a:rPr lang="tr-TR" b="1" u="sng" dirty="0" smtClean="0"/>
              <a:t>VE/VEYA </a:t>
            </a:r>
            <a:r>
              <a:rPr lang="tr-TR" dirty="0" smtClean="0"/>
              <a:t>KULÜP DANIŞMANLIĞI VARSA 2 SAAT EK DERS ALIR</a:t>
            </a:r>
            <a:br>
              <a:rPr lang="tr-TR" dirty="0" smtClean="0"/>
            </a:br>
            <a:endParaRPr lang="tr-T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6297634"/>
          </a:xfrm>
        </p:spPr>
        <p:txBody>
          <a:bodyPr>
            <a:normAutofit/>
          </a:bodyPr>
          <a:lstStyle/>
          <a:p>
            <a:r>
              <a:rPr lang="tr-TR" dirty="0" smtClean="0"/>
              <a:t>8. SINIF SINIF REHBER ÖĞRETMENLİĞİ OLAN ÖĞRETMEN İÇİN EK DERS REHBERLİK SAATİ HARİCİNDE GİRDİĞİ DERS ÜZERİNDEN HESAPLANIR FAKAT REHBERLİK PLANLAMAYA ETKİ EDER;</a:t>
            </a:r>
            <a:br>
              <a:rPr lang="tr-TR" dirty="0" smtClean="0"/>
            </a:b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6083320"/>
          </a:xfrm>
        </p:spPr>
        <p:txBody>
          <a:bodyPr>
            <a:normAutofit fontScale="90000"/>
          </a:bodyPr>
          <a:lstStyle/>
          <a:p>
            <a:r>
              <a:rPr lang="tr-TR" sz="3200" b="1" dirty="0" smtClean="0"/>
              <a:t>- DYK KILAVUZU</a:t>
            </a:r>
            <a:br>
              <a:rPr lang="tr-TR" sz="3200" b="1" dirty="0" smtClean="0"/>
            </a:br>
            <a:r>
              <a:rPr lang="tr-TR" sz="3200" b="1" dirty="0" smtClean="0"/>
              <a:t/>
            </a:r>
            <a:br>
              <a:rPr lang="tr-TR" sz="3200" b="1" dirty="0" smtClean="0"/>
            </a:br>
            <a:r>
              <a:rPr lang="tr-TR" sz="3200" b="1" dirty="0" smtClean="0"/>
              <a:t>-MİLLÎ EĞİTİM BAKANLIĞI YÖNETİCİ VE ÖĞRETMENLERİNİN HAFTALIK DERS VE EK DERS SAATLERİNE İLİŞKİN ÇİZELGE</a:t>
            </a:r>
            <a:br>
              <a:rPr lang="tr-TR" sz="3200" b="1" dirty="0" smtClean="0"/>
            </a:br>
            <a:r>
              <a:rPr lang="tr-TR" sz="3200" b="1" dirty="0" smtClean="0"/>
              <a:t/>
            </a:r>
            <a:br>
              <a:rPr lang="tr-TR" sz="3200" b="1" dirty="0" smtClean="0"/>
            </a:br>
            <a:r>
              <a:rPr lang="tr-TR" sz="3200" b="1" dirty="0" smtClean="0"/>
              <a:t>- </a:t>
            </a:r>
            <a:r>
              <a:rPr lang="tr-TR" sz="3600" b="1" dirty="0" smtClean="0"/>
              <a:t>MİLLÎ EĞİTİM BAKANLIĞI EĞİTİM KURUMLARINA YÖNETİCİ</a:t>
            </a:r>
            <a:br>
              <a:rPr lang="tr-TR" sz="3600" b="1" dirty="0" smtClean="0"/>
            </a:br>
            <a:r>
              <a:rPr lang="tr-TR" sz="3600" b="1" dirty="0" smtClean="0"/>
              <a:t>GÖREVLENDİRME YÖNETMELİĞİ</a:t>
            </a:r>
            <a:br>
              <a:rPr lang="tr-TR" sz="3600" b="1" dirty="0" smtClean="0"/>
            </a:br>
            <a:r>
              <a:rPr lang="tr-TR" sz="3600" dirty="0" smtClean="0"/>
              <a:t/>
            </a:r>
            <a:br>
              <a:rPr lang="tr-TR" sz="3600" dirty="0" smtClean="0"/>
            </a:br>
            <a:r>
              <a:rPr lang="tr-TR" sz="3600" dirty="0" smtClean="0"/>
              <a:t/>
            </a:r>
            <a:br>
              <a:rPr lang="tr-TR" sz="3600" dirty="0" smtClean="0"/>
            </a:br>
            <a:endParaRPr lang="tr-TR"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6226196"/>
          </a:xfrm>
        </p:spPr>
        <p:txBody>
          <a:bodyPr/>
          <a:lstStyle/>
          <a:p>
            <a:r>
              <a:rPr lang="tr-TR" dirty="0" smtClean="0"/>
              <a:t>29 SAAT MÜZİK DERSİ VE 1 SAAT </a:t>
            </a:r>
            <a:br>
              <a:rPr lang="tr-TR" dirty="0" smtClean="0"/>
            </a:br>
            <a:r>
              <a:rPr lang="tr-TR" dirty="0" smtClean="0"/>
              <a:t>8. SINIF REHBERLİK SAATİ OLSUN ÖĞRETMEN EK DERSİ 29 SAAT ÜZERİNDEN HESAPLANIR </a:t>
            </a:r>
            <a:br>
              <a:rPr lang="tr-TR" dirty="0" smtClean="0"/>
            </a:br>
            <a:r>
              <a:rPr lang="tr-TR" dirty="0" smtClean="0"/>
              <a:t>29-15=14</a:t>
            </a:r>
            <a:br>
              <a:rPr lang="tr-TR" dirty="0" smtClean="0"/>
            </a:br>
            <a:r>
              <a:rPr lang="tr-TR" dirty="0" smtClean="0"/>
              <a:t>14+3 SAAT PLANLAMA+2SAAT REHBERLİK TOPLAM 19 SAAT EK DERS ALIR</a:t>
            </a:r>
            <a:endParaRPr lang="tr-T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6297634"/>
          </a:xfrm>
        </p:spPr>
        <p:txBody>
          <a:bodyPr/>
          <a:lstStyle/>
          <a:p>
            <a:r>
              <a:rPr lang="tr-TR" dirty="0" smtClean="0"/>
              <a:t>DYK KURSU PLANLAMAYA ETKİ EDER ÖRNEK;</a:t>
            </a:r>
            <a:br>
              <a:rPr lang="tr-TR" dirty="0" smtClean="0"/>
            </a:br>
            <a:r>
              <a:rPr lang="tr-TR" dirty="0" smtClean="0"/>
              <a:t>24 SAAT GÜNDÜZ 8 SAAT DYK KURSUNA GİREN VE KULÜBÜ OLAN ÖĞRETMEN</a:t>
            </a:r>
            <a:br>
              <a:rPr lang="tr-TR" dirty="0" smtClean="0"/>
            </a:br>
            <a:r>
              <a:rPr lang="tr-TR" dirty="0" smtClean="0"/>
              <a:t>24-15=9</a:t>
            </a:r>
            <a:br>
              <a:rPr lang="tr-TR" dirty="0" smtClean="0"/>
            </a:br>
            <a:r>
              <a:rPr lang="tr-TR" dirty="0" smtClean="0"/>
              <a:t>9+ 3 PLANLAMA+2 REHBERLİK TOPLAM 14 SAAT EK DERS ALIR</a:t>
            </a:r>
            <a:endParaRPr lang="tr-TR"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5940444"/>
          </a:xfrm>
        </p:spPr>
        <p:txBody>
          <a:bodyPr>
            <a:normAutofit fontScale="90000"/>
          </a:bodyPr>
          <a:lstStyle/>
          <a:p>
            <a:r>
              <a:rPr lang="tr-TR" dirty="0" smtClean="0"/>
              <a:t>-DYK KURSLARI KBS DE GÜNDÜZ VE GECE OLARAK VAR İKİ KATI ÜCRET ÖDENİR</a:t>
            </a:r>
            <a:br>
              <a:rPr lang="tr-TR" dirty="0" smtClean="0"/>
            </a:br>
            <a:r>
              <a:rPr lang="tr-TR" dirty="0" smtClean="0"/>
              <a:t>- HAFTADA 35 SAAT NORMAL DERSE GİREBİLİR FAKAT 30 SAATİN ÜSTÜNDE GİRDİĞİ DERSLER İÇİN EK DERS ALAMAZ FAHRİ GİREBİLİR </a:t>
            </a:r>
            <a:br>
              <a:rPr lang="tr-TR" dirty="0" smtClean="0"/>
            </a:br>
            <a:r>
              <a:rPr lang="tr-TR" dirty="0" smtClean="0"/>
              <a:t>-ÖĞRETMEN DYK İLE BİRLİKTE</a:t>
            </a:r>
            <a:br>
              <a:rPr lang="tr-TR" dirty="0" smtClean="0"/>
            </a:br>
            <a:r>
              <a:rPr lang="tr-TR" dirty="0" smtClean="0"/>
              <a:t>TOPLAMDA EN FAZLA 40 SAAT DERS ALABİLİR</a:t>
            </a:r>
            <a:endParaRPr lang="tr-TR"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6083320"/>
          </a:xfrm>
        </p:spPr>
        <p:txBody>
          <a:bodyPr anchor="t">
            <a:normAutofit/>
          </a:bodyPr>
          <a:lstStyle/>
          <a:p>
            <a:r>
              <a:rPr lang="tr-TR" sz="3200" dirty="0" smtClean="0"/>
              <a:t>Bütün Ek Dersler İstisnasız Haftalık Bazda Hesaplanır Ör:</a:t>
            </a:r>
            <a:br>
              <a:rPr lang="tr-TR" sz="3200" dirty="0" smtClean="0"/>
            </a:br>
            <a:r>
              <a:rPr lang="tr-TR" sz="3200" dirty="0" smtClean="0"/>
              <a:t>24 Matematik Dersine Giren Bir Öğretmenin (Sınıfı Var)aralık Ayı Çizelgesi 3 İle Bitmiş Salı Günü de 5 Saat Dersi Olsun </a:t>
            </a:r>
            <a:endParaRPr lang="tr-TR" sz="3200" dirty="0"/>
          </a:p>
        </p:txBody>
      </p:sp>
      <p:pic>
        <p:nvPicPr>
          <p:cNvPr id="1026" name="Picture 2" descr="C:\Users\Alfa\Desktop\IMG_3368.JPG"/>
          <p:cNvPicPr>
            <a:picLocks noChangeAspect="1" noChangeArrowheads="1"/>
          </p:cNvPicPr>
          <p:nvPr/>
        </p:nvPicPr>
        <p:blipFill>
          <a:blip r:embed="rId2"/>
          <a:srcRect/>
          <a:stretch>
            <a:fillRect/>
          </a:stretch>
        </p:blipFill>
        <p:spPr bwMode="auto">
          <a:xfrm>
            <a:off x="571472" y="2786058"/>
            <a:ext cx="7572428" cy="3571900"/>
          </a:xfrm>
          <a:prstGeom prst="rect">
            <a:avLst/>
          </a:prstGeom>
          <a:noFill/>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6011882"/>
          </a:xfrm>
        </p:spPr>
        <p:txBody>
          <a:bodyPr anchor="t"/>
          <a:lstStyle/>
          <a:p>
            <a:r>
              <a:rPr lang="tr-TR" dirty="0" smtClean="0"/>
              <a:t>OCAK EK DERSİ ŞÖYLE DEVAM EDER </a:t>
            </a:r>
            <a:br>
              <a:rPr lang="tr-TR" dirty="0" smtClean="0"/>
            </a:br>
            <a:endParaRPr lang="tr-TR" dirty="0"/>
          </a:p>
        </p:txBody>
      </p:sp>
      <p:pic>
        <p:nvPicPr>
          <p:cNvPr id="2050" name="Picture 2" descr="C:\Users\Alfa\Downloads\IMG_3369.JPG"/>
          <p:cNvPicPr>
            <a:picLocks noChangeAspect="1" noChangeArrowheads="1"/>
          </p:cNvPicPr>
          <p:nvPr/>
        </p:nvPicPr>
        <p:blipFill>
          <a:blip r:embed="rId2"/>
          <a:srcRect/>
          <a:stretch>
            <a:fillRect/>
          </a:stretch>
        </p:blipFill>
        <p:spPr bwMode="auto">
          <a:xfrm>
            <a:off x="428596" y="2571744"/>
            <a:ext cx="8128000" cy="3657594"/>
          </a:xfrm>
          <a:prstGeom prst="rect">
            <a:avLst/>
          </a:prstGeom>
          <a:noFill/>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6083320"/>
          </a:xfrm>
        </p:spPr>
        <p:txBody>
          <a:bodyPr/>
          <a:lstStyle/>
          <a:p>
            <a:r>
              <a:rPr lang="tr-TR" dirty="0" smtClean="0"/>
              <a:t>RESMİ TATİLLERDE HERKESİN EK DERSİ KESİLİR İDARİ TATİLLERDE GÜNDÜZ KESİLMEZ NÖBET VE KURS KESİLİR</a:t>
            </a:r>
            <a:br>
              <a:rPr lang="tr-TR" dirty="0" smtClean="0"/>
            </a:br>
            <a:r>
              <a:rPr lang="tr-TR" dirty="0" smtClean="0"/>
              <a:t>KAR TATİLLERİ HARİÇ</a:t>
            </a:r>
            <a:endParaRPr lang="tr-TR"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6226196"/>
          </a:xfrm>
        </p:spPr>
        <p:txBody>
          <a:bodyPr/>
          <a:lstStyle/>
          <a:p>
            <a:r>
              <a:rPr lang="tr-TR" dirty="0" smtClean="0"/>
              <a:t>ALDIĞI RAPORDAN DOLAYI O HAFTA 11 SAAT DERSE GİREN ÖĞRETMEN 1 SAAT PLANLAMA SINIFI VARSA 2 SAAT REHBERLİK </a:t>
            </a:r>
            <a:br>
              <a:rPr lang="tr-TR" dirty="0" smtClean="0"/>
            </a:br>
            <a:r>
              <a:rPr lang="tr-TR" dirty="0" smtClean="0"/>
              <a:t>TOPLAM 3 SAAT EK DERS ALIR</a:t>
            </a:r>
            <a:endParaRPr lang="tr-TR"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6226196"/>
          </a:xfrm>
        </p:spPr>
        <p:txBody>
          <a:bodyPr/>
          <a:lstStyle/>
          <a:p>
            <a:r>
              <a:rPr lang="tr-TR" dirty="0" smtClean="0"/>
              <a:t>ÜCRETLİ ÖĞRETMENLER </a:t>
            </a:r>
            <a:endParaRPr lang="tr-TR"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6011882"/>
          </a:xfrm>
        </p:spPr>
        <p:txBody>
          <a:bodyPr/>
          <a:lstStyle/>
          <a:p>
            <a:r>
              <a:rPr lang="tr-TR" dirty="0" smtClean="0"/>
              <a:t>EN FAZLA 30 SAAT DERSE GİREBİLİR</a:t>
            </a:r>
            <a:br>
              <a:rPr lang="tr-TR" dirty="0" smtClean="0"/>
            </a:br>
            <a:r>
              <a:rPr lang="tr-TR" dirty="0" smtClean="0"/>
              <a:t>NÖBET GÖREVİ, KULÜP, SINIF REHBER ÖĞRETMENLİĞİ EK DERSİ VERİLMEZ (GÖREV VERİLEBİLİR)</a:t>
            </a:r>
            <a:br>
              <a:rPr lang="tr-TR" dirty="0" smtClean="0"/>
            </a:br>
            <a:r>
              <a:rPr lang="tr-TR" dirty="0" smtClean="0"/>
              <a:t>YÜZYÜZE  GİRDİĞİ DERSİN EK DERSİNİ ALIR</a:t>
            </a:r>
            <a:br>
              <a:rPr lang="tr-TR" dirty="0" smtClean="0"/>
            </a:br>
            <a:r>
              <a:rPr lang="tr-TR" dirty="0" smtClean="0"/>
              <a:t>TÜM TATİLLERDE EK DERSİ KESİLİR</a:t>
            </a:r>
            <a:endParaRPr lang="tr-TR"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6226196"/>
          </a:xfrm>
        </p:spPr>
        <p:txBody>
          <a:bodyPr/>
          <a:lstStyle/>
          <a:p>
            <a:r>
              <a:rPr lang="tr-TR" dirty="0" smtClean="0"/>
              <a:t>İDARECİLER EK DERS SAATİ İLKOKULLA AYNI FAKAT OKUL MÜDÜRÜ 2 İLE 6 ARASI SAAT DERSE GİRMELİ MÜDÜR YARDIMCILARI EN AZ 6 SAAT GİRMELİ İKİSİNE DE 6 SATTEN SONRA EN FAZLA 6 SAAT EK DERS ÖDENİR</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5940444"/>
          </a:xfrm>
        </p:spPr>
        <p:txBody>
          <a:bodyPr/>
          <a:lstStyle/>
          <a:p>
            <a:r>
              <a:rPr lang="tr-TR" dirty="0" smtClean="0"/>
              <a:t>OLUL ÖNCESİ</a:t>
            </a:r>
            <a:endParaRPr lang="tr-TR"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6297634"/>
          </a:xfrm>
        </p:spPr>
        <p:txBody>
          <a:bodyPr/>
          <a:lstStyle/>
          <a:p>
            <a:r>
              <a:rPr lang="tr-TR" dirty="0" smtClean="0"/>
              <a:t>İDARECİ VE REHBER ÖĞRETMENLERİN EK DERSİ GÜNLÜK KESİLİR</a:t>
            </a:r>
            <a:endParaRPr lang="tr-TR"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6226196"/>
          </a:xfrm>
        </p:spPr>
        <p:txBody>
          <a:bodyPr/>
          <a:lstStyle/>
          <a:p>
            <a:r>
              <a:rPr lang="tr-TR" dirty="0" smtClean="0"/>
              <a:t>YATILI BÖLGE ORTAOKULLARI</a:t>
            </a:r>
            <a:endParaRPr lang="tr-TR"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6154758"/>
          </a:xfrm>
        </p:spPr>
        <p:txBody>
          <a:bodyPr>
            <a:normAutofit fontScale="90000"/>
          </a:bodyPr>
          <a:lstStyle/>
          <a:p>
            <a:r>
              <a:rPr lang="tr-TR" dirty="0" smtClean="0"/>
              <a:t>-ÖĞRETMENLER AYNI</a:t>
            </a:r>
            <a:br>
              <a:rPr lang="tr-TR" dirty="0" smtClean="0"/>
            </a:br>
            <a:r>
              <a:rPr lang="tr-TR" dirty="0" smtClean="0"/>
              <a:t>- PANSİYONDA ETÜT GÖREVİ OLAN ÖĞRETMENLER 4 SAAT </a:t>
            </a:r>
            <a:br>
              <a:rPr lang="tr-TR" dirty="0" smtClean="0"/>
            </a:br>
            <a:r>
              <a:rPr lang="tr-TR" dirty="0" smtClean="0"/>
              <a:t>-24 SAAT NÖBETTE KALAN ÖĞRETMENLERE 7 SAAT EK DERS ÖDENİR FAKAT AYLIK TOPLAMDA 48 SAATTEN FAZLA BELLETMENLİK EK DERSİ ALAMAZ</a:t>
            </a:r>
            <a:br>
              <a:rPr lang="tr-TR" dirty="0" smtClean="0"/>
            </a:br>
            <a:r>
              <a:rPr lang="tr-TR" dirty="0" smtClean="0"/>
              <a:t>-İDARECİLER BELLETMENLİK YAPAMAZ</a:t>
            </a:r>
            <a:endParaRPr lang="tr-TR"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6226196"/>
          </a:xfrm>
        </p:spPr>
        <p:txBody>
          <a:bodyPr/>
          <a:lstStyle/>
          <a:p>
            <a:r>
              <a:rPr lang="tr-TR" dirty="0" smtClean="0"/>
              <a:t>-OKUL MÜDÜRÜ 30 SAAT EK DERS </a:t>
            </a:r>
            <a:br>
              <a:rPr lang="tr-TR" dirty="0" smtClean="0"/>
            </a:br>
            <a:r>
              <a:rPr lang="tr-TR" dirty="0" smtClean="0"/>
              <a:t>-MÜDÜR BAŞ YARD(KALDIRILDI FAKAT ŞU AN GÖREVDE OLANLAR </a:t>
            </a:r>
            <a:br>
              <a:rPr lang="tr-TR" dirty="0" smtClean="0"/>
            </a:br>
            <a:r>
              <a:rPr lang="tr-TR" dirty="0" smtClean="0"/>
              <a:t>4 YILLIK GÖREV SÜRESİ DOLANA KADAR DEVAM EDER) 30 SAAT</a:t>
            </a:r>
            <a:br>
              <a:rPr lang="tr-TR" dirty="0" smtClean="0"/>
            </a:br>
            <a:r>
              <a:rPr lang="tr-TR" dirty="0" smtClean="0"/>
              <a:t>-PANSİYONDAN SORUMLU MÜDÜR YARD. 28</a:t>
            </a:r>
            <a:br>
              <a:rPr lang="tr-TR" dirty="0" smtClean="0"/>
            </a:br>
            <a:r>
              <a:rPr lang="tr-TR" dirty="0" smtClean="0"/>
              <a:t>DİĞER MÜDÜR YARD. 22 SAAT ALIR</a:t>
            </a:r>
            <a:endParaRPr lang="tr-TR"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6154758"/>
          </a:xfrm>
        </p:spPr>
        <p:txBody>
          <a:bodyPr/>
          <a:lstStyle/>
          <a:p>
            <a:r>
              <a:rPr lang="tr-TR" dirty="0" smtClean="0"/>
              <a:t>İDARECİLER OLURLARINA BAKARAK 6 AYI DOLANLAR UZATILMASI İÇİN İLÇE MEME DİLEKÇE VERMELİDİR</a:t>
            </a:r>
            <a:br>
              <a:rPr lang="tr-TR" dirty="0" smtClean="0"/>
            </a:br>
            <a:r>
              <a:rPr lang="tr-TR" dirty="0" smtClean="0"/>
              <a:t>MÜDÜR YETKİLİLER BİR EĞİTİM ÖĞRETİM DÖNEMİ İÇİN OLUR ALIR</a:t>
            </a:r>
            <a:endParaRPr lang="tr-TR"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6226196"/>
          </a:xfrm>
        </p:spPr>
        <p:txBody>
          <a:bodyPr/>
          <a:lstStyle/>
          <a:p>
            <a:r>
              <a:rPr lang="tr-TR" dirty="0" smtClean="0"/>
              <a:t>ÖĞRETMENLERİ BAŞLAMA VE AYRILIŞ YAZILARI ÖNEMLİ</a:t>
            </a:r>
            <a:endParaRPr lang="tr-TR"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6297634"/>
          </a:xfrm>
        </p:spPr>
        <p:txBody>
          <a:bodyPr/>
          <a:lstStyle/>
          <a:p>
            <a:r>
              <a:rPr lang="tr-TR" dirty="0" smtClean="0"/>
              <a:t>EK DERSLER ARALIK AYINDA 20 SİNE KADAR DİĞER AYLAR 25 İNE KADAR MUHASEBEYE TESLİM EDİLİR</a:t>
            </a:r>
            <a:endParaRPr lang="tr-TR"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6226196"/>
          </a:xfrm>
        </p:spPr>
        <p:txBody>
          <a:bodyPr/>
          <a:lstStyle/>
          <a:p>
            <a:r>
              <a:rPr lang="tr-TR" dirty="0" smtClean="0"/>
              <a:t>-KBS Sİ OLAN OKULLAR MUHASEBE İLE İLETEŞİM HALİNDE OLUNARAK BANKAYA PARA YATTIKTAN SONRA TEXT GÖNDERİLİR</a:t>
            </a:r>
            <a:br>
              <a:rPr lang="tr-TR" dirty="0" smtClean="0"/>
            </a:br>
            <a:r>
              <a:rPr lang="tr-TR" dirty="0" smtClean="0"/>
              <a:t/>
            </a:r>
            <a:br>
              <a:rPr lang="tr-TR" dirty="0" smtClean="0"/>
            </a:br>
            <a:r>
              <a:rPr lang="tr-TR" dirty="0" smtClean="0"/>
              <a:t>-EK DERSLERD DE VERGİ DİLİMİ VARDIR</a:t>
            </a:r>
            <a:endParaRPr lang="tr-TR"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6369072"/>
          </a:xfrm>
        </p:spPr>
        <p:txBody>
          <a:bodyPr>
            <a:normAutofit fontScale="90000"/>
          </a:bodyPr>
          <a:lstStyle/>
          <a:p>
            <a:r>
              <a:rPr lang="tr-TR" dirty="0" smtClean="0"/>
              <a:t/>
            </a:r>
            <a:br>
              <a:rPr lang="tr-TR" dirty="0" smtClean="0"/>
            </a:br>
            <a:r>
              <a:rPr lang="tr-TR" dirty="0" smtClean="0"/>
              <a:t>- EK DERS ONAYLARINI HER DERS SATLERİ DEĞİŞTİĞİNDE, OCAK AYINDA VE EYLÜL AYINDA ALINMASI GEREKİYOR</a:t>
            </a:r>
            <a:br>
              <a:rPr lang="tr-TR" dirty="0" smtClean="0"/>
            </a:br>
            <a:r>
              <a:rPr lang="tr-TR" dirty="0" smtClean="0"/>
              <a:t>-EK DERS ÇİZELGELERİNİ GETİRİRKEN KADROLUMU ÜCRETLİMİ SÖZLEŞMELİMİ BELİRTMEMİZ GEREKİYOR</a:t>
            </a:r>
            <a:br>
              <a:rPr lang="tr-TR" dirty="0" smtClean="0"/>
            </a:br>
            <a:endParaRPr lang="tr-TR"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00034" y="274638"/>
            <a:ext cx="8229600" cy="6297634"/>
          </a:xfrm>
        </p:spPr>
        <p:txBody>
          <a:bodyPr/>
          <a:lstStyle/>
          <a:p>
            <a:r>
              <a:rPr lang="tr-TR" dirty="0" smtClean="0"/>
              <a:t> -İŞ VE İŞLEMLERİN SAĞLIKLI YÜRÜTÜLMESİNDEN 1. DERECEDE OKUL MÜDÜRÜ SORUMLUDUR</a:t>
            </a:r>
            <a:br>
              <a:rPr lang="tr-TR" dirty="0" smtClean="0"/>
            </a:br>
            <a:r>
              <a:rPr lang="tr-TR" dirty="0" smtClean="0"/>
              <a:t/>
            </a:r>
            <a:br>
              <a:rPr lang="tr-TR" dirty="0" smtClean="0"/>
            </a:br>
            <a:r>
              <a:rPr lang="tr-TR" dirty="0" smtClean="0"/>
              <a:t>-KONTROL EDİP TESLİM ETMELİYİZ</a:t>
            </a:r>
            <a:br>
              <a:rPr lang="tr-TR" dirty="0" smtClean="0"/>
            </a:b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6083320"/>
          </a:xfrm>
        </p:spPr>
        <p:txBody>
          <a:bodyPr/>
          <a:lstStyle/>
          <a:p>
            <a:r>
              <a:rPr lang="tr-TR" dirty="0" smtClean="0"/>
              <a:t>KADROLU VE SÖZLEŞMELİ ÖĞRETMENLER</a:t>
            </a:r>
            <a:endParaRPr lang="tr-TR"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6226196"/>
          </a:xfrm>
        </p:spPr>
        <p:txBody>
          <a:bodyPr/>
          <a:lstStyle/>
          <a:p>
            <a:r>
              <a:rPr lang="tr-TR" dirty="0" smtClean="0"/>
              <a:t>TAKİP EDİLECEK SİTELER:</a:t>
            </a:r>
            <a:br>
              <a:rPr lang="tr-TR" dirty="0" smtClean="0"/>
            </a:br>
            <a:r>
              <a:rPr lang="tr-TR" dirty="0" smtClean="0"/>
              <a:t/>
            </a:r>
            <a:br>
              <a:rPr lang="tr-TR" dirty="0" smtClean="0"/>
            </a:br>
            <a:r>
              <a:rPr lang="tr-TR" dirty="0" smtClean="0"/>
              <a:t>http://www.</a:t>
            </a:r>
            <a:r>
              <a:rPr lang="tr-TR" dirty="0" err="1" smtClean="0"/>
              <a:t>meb</a:t>
            </a:r>
            <a:r>
              <a:rPr lang="tr-TR" dirty="0" smtClean="0"/>
              <a:t>.gov.tr/mevzuat/</a:t>
            </a:r>
            <a:r>
              <a:rPr lang="tr-TR" smtClean="0"/>
              <a:t/>
            </a:r>
            <a:br>
              <a:rPr lang="tr-TR" smtClean="0"/>
            </a:br>
            <a:r>
              <a:rPr lang="tr-TR" dirty="0" smtClean="0"/>
              <a:t/>
            </a:r>
            <a:br>
              <a:rPr lang="tr-TR" dirty="0" smtClean="0"/>
            </a:b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0"/>
            <a:ext cx="8229600" cy="6858000"/>
          </a:xfrm>
        </p:spPr>
        <p:txBody>
          <a:bodyPr>
            <a:normAutofit fontScale="90000"/>
          </a:bodyPr>
          <a:lstStyle/>
          <a:p>
            <a:r>
              <a:rPr lang="tr-TR" sz="3200" dirty="0" smtClean="0"/>
              <a:t>- ZORUNLU DERSE GİRMESİ GEREKEN AYLIK KARŞILIĞI DERS SAATİ 18 SAAT</a:t>
            </a:r>
            <a:br>
              <a:rPr lang="tr-TR" sz="3200" dirty="0" smtClean="0"/>
            </a:br>
            <a:r>
              <a:rPr lang="tr-TR" sz="3200" dirty="0" smtClean="0"/>
              <a:t>- 30 SAATE GİREN SINIF ÖĞRETMENİNİN EK DERSİ;</a:t>
            </a:r>
            <a:br>
              <a:rPr lang="tr-TR" sz="3200" dirty="0" smtClean="0"/>
            </a:br>
            <a:r>
              <a:rPr lang="tr-TR" sz="3200" dirty="0" smtClean="0"/>
              <a:t>30+3 SAAT PLANLAMA 33</a:t>
            </a:r>
            <a:br>
              <a:rPr lang="tr-TR" sz="3200" dirty="0" smtClean="0"/>
            </a:br>
            <a:r>
              <a:rPr lang="tr-TR" sz="3200" dirty="0" smtClean="0"/>
              <a:t>33-18=15 SAAT EK DERS</a:t>
            </a:r>
            <a:br>
              <a:rPr lang="tr-TR" sz="3200" dirty="0" smtClean="0"/>
            </a:br>
            <a:r>
              <a:rPr lang="tr-TR" sz="3200" dirty="0" smtClean="0"/>
              <a:t/>
            </a:r>
            <a:br>
              <a:rPr lang="tr-TR" sz="3200" dirty="0" smtClean="0"/>
            </a:br>
            <a:r>
              <a:rPr lang="tr-TR" sz="3200" dirty="0" smtClean="0"/>
              <a:t>- 1 OCAK 2019 RESMİ TATİL DE 6 SAAT DERS VARDIR</a:t>
            </a:r>
            <a:br>
              <a:rPr lang="tr-TR" sz="3200" dirty="0" smtClean="0"/>
            </a:br>
            <a:r>
              <a:rPr lang="tr-TR" sz="3200" dirty="0" smtClean="0"/>
              <a:t>30-6=24 SAAT DERSE GİRDİ</a:t>
            </a:r>
            <a:br>
              <a:rPr lang="tr-TR" sz="3200" dirty="0" smtClean="0"/>
            </a:br>
            <a:r>
              <a:rPr lang="tr-TR" sz="3200" dirty="0" smtClean="0"/>
              <a:t>24+2 SAAT PLANLAMA 26 SAAT</a:t>
            </a:r>
            <a:br>
              <a:rPr lang="tr-TR" sz="3200" dirty="0" smtClean="0"/>
            </a:br>
            <a:r>
              <a:rPr lang="tr-TR" sz="3200" dirty="0" smtClean="0"/>
              <a:t>26-18= 8 SAAT EK DERS ALIR </a:t>
            </a:r>
            <a:br>
              <a:rPr lang="tr-TR" sz="3200" dirty="0" smtClean="0"/>
            </a:br>
            <a:r>
              <a:rPr lang="tr-TR" sz="3200" dirty="0" smtClean="0"/>
              <a:t/>
            </a:r>
            <a:br>
              <a:rPr lang="tr-TR" sz="3200" dirty="0" smtClean="0"/>
            </a:br>
            <a:r>
              <a:rPr lang="tr-TR" sz="3200" dirty="0" smtClean="0"/>
              <a:t>-3 SAAT NÖBET EK DERSİ VAR</a:t>
            </a:r>
            <a:br>
              <a:rPr lang="tr-TR" sz="3200" dirty="0" smtClean="0"/>
            </a:br>
            <a:r>
              <a:rPr lang="tr-TR" sz="3200" dirty="0" smtClean="0"/>
              <a:t>-NÖBET EK DERSİ TUTULDUĞU GÜNE YAZILIR</a:t>
            </a:r>
            <a:br>
              <a:rPr lang="tr-TR" sz="3200" dirty="0" smtClean="0"/>
            </a:br>
            <a:r>
              <a:rPr lang="tr-TR" sz="3200" dirty="0" smtClean="0"/>
              <a:t>- İYEP KURSU AÇAMAZ</a:t>
            </a:r>
            <a:br>
              <a:rPr lang="tr-TR" sz="3200" dirty="0" smtClean="0"/>
            </a:br>
            <a:endParaRPr lang="tr-TR" sz="32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6226196"/>
          </a:xfrm>
        </p:spPr>
        <p:txBody>
          <a:bodyPr/>
          <a:lstStyle/>
          <a:p>
            <a:r>
              <a:rPr lang="tr-TR" smtClean="0"/>
              <a:t>MÜDÜR YETKİLİ ÖĞRETMEN BİR GÜN RAPOR ALDIYSA SINIF ÖĞRETMENİ GİBİ EK  DERS KESİLİR</a:t>
            </a:r>
            <a:br>
              <a:rPr lang="tr-TR" smtClean="0"/>
            </a:br>
            <a:r>
              <a:rPr lang="tr-TR" smtClean="0"/>
              <a:t>1 OCAK 2019 TARİHİNDE 7 SAAT EK DERS KESİLİR</a:t>
            </a: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6154758"/>
          </a:xfrm>
        </p:spPr>
        <p:txBody>
          <a:bodyPr/>
          <a:lstStyle/>
          <a:p>
            <a:r>
              <a:rPr lang="tr-TR" dirty="0" smtClean="0"/>
              <a:t>KADROLU VEYA VEKALETEN GÖREV YAPAN YADA ŞARTLARI TAŞIYAN OKUL MÜDÜRLERİ 25 SAAT ( İKİLİ ÖĞRETİMLERDE +2 SAAT ALIR)</a:t>
            </a:r>
            <a:br>
              <a:rPr lang="tr-TR" dirty="0" smtClean="0"/>
            </a:br>
            <a:r>
              <a:rPr lang="tr-TR" dirty="0" smtClean="0"/>
              <a:t> GEÇİCİ GÖREVLENDİRME 18 SAAT</a:t>
            </a:r>
            <a:br>
              <a:rPr lang="tr-TR" dirty="0" smtClean="0"/>
            </a:br>
            <a:endParaRPr lang="tr-T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6154758"/>
          </a:xfrm>
        </p:spPr>
        <p:txBody>
          <a:bodyPr/>
          <a:lstStyle/>
          <a:p>
            <a:r>
              <a:rPr lang="tr-TR" dirty="0" smtClean="0"/>
              <a:t>KADROLU GÖREV YAPAN YADA ŞARTLARI TAŞIYAN  MÜDÜR YARDIMCILARI 20 SAAT </a:t>
            </a:r>
            <a:br>
              <a:rPr lang="tr-TR" dirty="0" smtClean="0"/>
            </a:br>
            <a:r>
              <a:rPr lang="tr-TR" dirty="0" smtClean="0"/>
              <a:t> GEÇİCİ GÖREVLENDİRME 18 SAAT</a:t>
            </a:r>
            <a:endParaRPr lang="tr-TR"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417</TotalTime>
  <Words>489</Words>
  <PresentationFormat>Ekran Gösterisi (4:3)</PresentationFormat>
  <Paragraphs>50</Paragraphs>
  <Slides>50</Slides>
  <Notes>0</Notes>
  <HiddenSlides>0</HiddenSlides>
  <MMClips>0</MMClips>
  <ScaleCrop>false</ScaleCrop>
  <HeadingPairs>
    <vt:vector size="4" baseType="variant">
      <vt:variant>
        <vt:lpstr>Tema</vt:lpstr>
      </vt:variant>
      <vt:variant>
        <vt:i4>1</vt:i4>
      </vt:variant>
      <vt:variant>
        <vt:lpstr>Slayt Başlıkları</vt:lpstr>
      </vt:variant>
      <vt:variant>
        <vt:i4>50</vt:i4>
      </vt:variant>
    </vt:vector>
  </HeadingPairs>
  <TitlesOfParts>
    <vt:vector size="51" baseType="lpstr">
      <vt:lpstr>Ofis Teması</vt:lpstr>
      <vt:lpstr>EK DERS</vt:lpstr>
      <vt:lpstr>   KAYNAKLARIMIZ:  -MİLLÎ EĞİTİM BAKANLIĞI YÖNETİCİ VE ÖĞRETMENLERİNİN DERS VE EK DERS SAATLERİNE İLİŞKİN KARAR   - TOPLU SÖZLEŞME METİNLERİ/KAMU GÖREVLİLERİ HAKEM KURULU KARARLARI  - MEB GÖRÜŞ YAZILARI  -İYEP KILAVUZU  </vt:lpstr>
      <vt:lpstr>- DYK KILAVUZU  -MİLLÎ EĞİTİM BAKANLIĞI YÖNETİCİ VE ÖĞRETMENLERİNİN HAFTALIK DERS VE EK DERS SAATLERİNE İLİŞKİN ÇİZELGE  - MİLLÎ EĞİTİM BAKANLIĞI EĞİTİM KURUMLARINA YÖNETİCİ GÖREVLENDİRME YÖNETMELİĞİ   </vt:lpstr>
      <vt:lpstr>OLUL ÖNCESİ</vt:lpstr>
      <vt:lpstr>KADROLU VE SÖZLEŞMELİ ÖĞRETMENLER</vt:lpstr>
      <vt:lpstr>- ZORUNLU DERSE GİRMESİ GEREKEN AYLIK KARŞILIĞI DERS SAATİ 18 SAAT - 30 SAATE GİREN SINIF ÖĞRETMENİNİN EK DERSİ; 30+3 SAAT PLANLAMA 33 33-18=15 SAAT EK DERS  - 1 OCAK 2019 RESMİ TATİL DE 6 SAAT DERS VARDIR 30-6=24 SAAT DERSE GİRDİ 24+2 SAAT PLANLAMA 26 SAAT 26-18= 8 SAAT EK DERS ALIR   -3 SAAT NÖBET EK DERSİ VAR -NÖBET EK DERSİ TUTULDUĞU GÜNE YAZILIR - İYEP KURSU AÇAMAZ </vt:lpstr>
      <vt:lpstr>MÜDÜR YETKİLİ ÖĞRETMEN BİR GÜN RAPOR ALDIYSA SINIF ÖĞRETMENİ GİBİ EK  DERS KESİLİR 1 OCAK 2019 TARİHİNDE 7 SAAT EK DERS KESİLİR</vt:lpstr>
      <vt:lpstr>KADROLU VEYA VEKALETEN GÖREV YAPAN YADA ŞARTLARI TAŞIYAN OKUL MÜDÜRLERİ 25 SAAT ( İKİLİ ÖĞRETİMLERDE +2 SAAT ALIR)  GEÇİCİ GÖREVLENDİRME 18 SAAT </vt:lpstr>
      <vt:lpstr>KADROLU GÖREV YAPAN YADA ŞARTLARI TAŞIYAN  MÜDÜR YARDIMCILARI 20 SAAT   GEÇİCİ GÖREVLENDİRME 18 SAAT</vt:lpstr>
      <vt:lpstr>Müdür olarak görevlendirileceklerde aranacak özel şartlar MADDE 6 – (1) Müdür olarak görevlendirileceklerin aşağıdaki şartlardan en az birini taşımaları gerekir: a) Müdür olarak görev yapmış olmak. b) Kurucu müdür, müdür başyardımcısı, müdür yardımcısı ve müdür yetkili öğretmen olarak ayrı ayrı veya toplam en az bir yıl görev yapmış olmak. c) Bakanlığın şube müdürü veya daha üst unvanlı kadrolarında görev yapmış olmak.</vt:lpstr>
      <vt:lpstr>Müdür yardımcısı olarak görevlendirileceklerde aranacak özel şartlar MADDE 7 – (1) Müdür yardımcısı olarak görevlendirileceklerin aşağıdaki şartlardan en az birini taşımaları gerekir: a) Müdür, kurucu müdür, müdür başyardımcısı, müdür yardımcısı veya müdür yetkili öğretmen olarak görev yapmış olmak. b) Bakanlığın şube müdürü veya daha üst unvanlı kadrolarında görev yapmış olmak. c) Adaylık dâhil en az iki yıl öğretmen olarak görev yapmış olmak.</vt:lpstr>
      <vt:lpstr>ÜCRETLİ ÖĞRETMENLER HAFTADA 30 SAATE KADAR GİREBİLİR</vt:lpstr>
      <vt:lpstr>İLKOKULLAR</vt:lpstr>
      <vt:lpstr>KADROLU VE SÖZLEŞMELİ ÖĞRETMENLER</vt:lpstr>
      <vt:lpstr>- ZORUNLU DERSE GİRMESİ GEREKEN AYLIK KARŞILIĞI DERS SAATİ 18 SAAT - 30 SAATE GİREN SINIF ÖĞRETMENİNİN EK DERSİ; 30+3 SAAT PLANLAMA 33 33-18=15 SAAT EK DERS  - 1 OCAK 2019 RESMİ TATİL DE 6 SAAT DERS VARDIR 30-6=24 SAAT DERSE GİRDİ 24+2 SAAT PLANLAMA 26 SAAT 26-18= 8 SAAT EK DERS ALIR  - HAFTADA 3 SAAT NÖBET  EK DERSİ ALIR   </vt:lpstr>
      <vt:lpstr>-BİRÖĞRETMENE EN FAZLA 40 SAAT DERS VERİLEBİLİR FAKAT İYEP KURSU 40 SAATE DAHİL DEĞİLDİR.  - EN FAZLA 10 SAATE KADAR İYEP KURSU VERİLEBİLİR -İYEP KURS ÜCRETİ İKİ KATI DEĞİL NORMAL EK DERS ÜCRETİNDEN ÖDENİR KBS GİRİŞ - KURSLAR HAFTA SONU YAPILIYORSA KURS YÖNETİCİSİ 2 SAAT İYEP EK DERSİ ALIR HAFTA İÇİ YAPILAN KURSLARDA İDRECİ KURS YÖNETİCİLİĞİ EK DERSİ ALAMAZ </vt:lpstr>
      <vt:lpstr>- MÜDÜR YETKİLİ ÖĞRETMEN İYEP KURSU AÇABİLİR FAKAT DESTEK EĞİTİM ODALARINDA DERS VEREMEZ(BAKANLIK YAZI) - MÜSTAKİL OKUL MÜDÜRLERİ İÇİN İYEP KURSU ÖNCELİĞİ SINIF ÖĞRETMENİNE AİTTİR </vt:lpstr>
      <vt:lpstr>- EVDE EĞİTİM GÖREVİ YAPAN VEYA OKULDA DESTEK EĞİTİM ODALARINDA GÖREV YAPAN ÖĞRETMENLERİN EK DERSİ %25 ARTIRIMLI ÖDENİR  - YÜKSEK LİSANS YAPAN %5 DOKTORA YAPAN %15 ARTIRIMLI ÖDENİR - KADROLU EK DERS BİRİM ÜCRETİ SÖZLEŞMELİDEN YÜKSEKTİR (SSK KESİNTİSİNDEN DOLAYI) </vt:lpstr>
      <vt:lpstr>- MÜDÜR YETKİLİ ÖĞRETMEN  Yarıyıl ve yaz tatillerinde haftada 12 saati, ders yılı içerisinde ise haftada 3 saati yönetim görevidir yani;  Okul varken 12 öğretmenlik Ek Ders 3 saat yönetim görevi 3 saat nöbet 3 Saat Planlama toplam 21 saattir. Tatilde ise Okula gitme şartıyla 12 saat alır seminer döneminde haftada 15 saat alır</vt:lpstr>
      <vt:lpstr>-6 SAATE KADAR EGZERSİZ AÇABİLİR EGZERSİZ 40 SAATE DAHİL DEĞİLDİR - MÜSTAKİL KADROLU OKUL MÜDÜRLERİ  VE MÜDÜR VEKİLİ ONAYI OLAN VEYA MÜDÜRLÜK ATAMA ŞARTINI TAŞIYANLAR 24 SAAT - GEÇİCİ GÖREVLENDİRME 18 SAAT</vt:lpstr>
      <vt:lpstr>- KADROLU MÜDÜR YARDIMCILARI OLANLAR VE ATAMA ŞARTINI TAŞIYAN 19 SAAT  GEÇİCİ GÖREVLENDİRMELER 18 SAAT -YERİNE BRANŞ ÖĞRT. GİREN SINIF ÖĞRETMENİ TAM EK DERS ALIR </vt:lpstr>
      <vt:lpstr>ÜCRETLİ ÖĞRETMENLER</vt:lpstr>
      <vt:lpstr>-ÜCRETLİ ÖĞRETMENLERE HAFTADA 30 SAATTEN FAZLA DERS VERİLEMEZ ( İYEP DAHİL) -NÖBET VERİLEMEZ -10 SAATE KADAR İYEP AÇILABİLİR  NOT: TÜM EK DERSLERDE ONAY TARİHİ ÖNEMLİDİR. BAŞLAMA VE AYRILIŞ YAZILARI ÖNEMLİDİR.</vt:lpstr>
      <vt:lpstr>- RESMİ TATİLLERDE TÜM İDARECİ VE ÖĞRETMENLERİN EK DERSİ KESİLİR  İDARİ TATİLLERDE KADROLU VE SÖZLEŞMELİ İDARECİ VE ÖĞRETMENLER GÜNDÜZ EK DERSİNİ ALIR KURS VE NÖBET ALAMAZ  -KARS TATİLLERİNDE GÜNDÜZ, DYK,İYEP KESİLMEZ NÖBET KESİLİR ÜCRETLİ ÖĞRETMENLERİN O GÜNKÜ TÜM EK DERS ÇEŞİTLERİ KESİLİR</vt:lpstr>
      <vt:lpstr>RESMİ TATİLLER VE İDARİ TATİLLER İŞ TAKVİMİNDE ÖNCEDEN BELLİDİR KAR TATİLLERİ PLANLANIN DIŞINDA OLDUĞU İÇİN DURUM FARKLIDIR</vt:lpstr>
      <vt:lpstr>- TÜM ÖĞRETMENLERİN GÜNDÜZ EK DERSLERİ HAFTALIK BAZDA HESAPLANIR HAFTAYA HOMOJEN OLARAK DAĞITILIR (ÜCRETLİ AÇ.) - İDARECİLERİN VE REHBER ÖĞRETMENLERİN (18 SAAT) EK DERSİ GÜNLÜK KESİLİR - KURSLAR GÜNLÜK KESİLİR</vt:lpstr>
      <vt:lpstr>ORTAOKULLAR  (İHO VE GÜNDÜZLÜ EĞİTİM)</vt:lpstr>
      <vt:lpstr>KADROLU VE SÖZLEŞMELİ ÖĞREMENLER  -AYLIK ÜCRET KARŞILIĞI 15 SAAT -10 SAATE 1 SAAT PLANLAMA(DYK KURSLARI PLANLAMAYA ETKİ EDER) -SINIF REHBER ÖĞRETMENLİĞİ VE/VEYA KULÜP DANIŞMANLIĞI VARSA 2 SAAT EK DERS ALIR </vt:lpstr>
      <vt:lpstr>8. SINIF SINIF REHBER ÖĞRETMENLİĞİ OLAN ÖĞRETMEN İÇİN EK DERS REHBERLİK SAATİ HARİCİNDE GİRDİĞİ DERS ÜZERİNDEN HESAPLANIR FAKAT REHBERLİK PLANLAMAYA ETKİ EDER; </vt:lpstr>
      <vt:lpstr>29 SAAT MÜZİK DERSİ VE 1 SAAT  8. SINIF REHBERLİK SAATİ OLSUN ÖĞRETMEN EK DERSİ 29 SAAT ÜZERİNDEN HESAPLANIR  29-15=14 14+3 SAAT PLANLAMA+2SAAT REHBERLİK TOPLAM 19 SAAT EK DERS ALIR</vt:lpstr>
      <vt:lpstr>DYK KURSU PLANLAMAYA ETKİ EDER ÖRNEK; 24 SAAT GÜNDÜZ 8 SAAT DYK KURSUNA GİREN VE KULÜBÜ OLAN ÖĞRETMEN 24-15=9 9+ 3 PLANLAMA+2 REHBERLİK TOPLAM 14 SAAT EK DERS ALIR</vt:lpstr>
      <vt:lpstr>-DYK KURSLARI KBS DE GÜNDÜZ VE GECE OLARAK VAR İKİ KATI ÜCRET ÖDENİR - HAFTADA 35 SAAT NORMAL DERSE GİREBİLİR FAKAT 30 SAATİN ÜSTÜNDE GİRDİĞİ DERSLER İÇİN EK DERS ALAMAZ FAHRİ GİREBİLİR  -ÖĞRETMEN DYK İLE BİRLİKTE TOPLAMDA EN FAZLA 40 SAAT DERS ALABİLİR</vt:lpstr>
      <vt:lpstr>Bütün Ek Dersler İstisnasız Haftalık Bazda Hesaplanır Ör: 24 Matematik Dersine Giren Bir Öğretmenin (Sınıfı Var)aralık Ayı Çizelgesi 3 İle Bitmiş Salı Günü de 5 Saat Dersi Olsun </vt:lpstr>
      <vt:lpstr>OCAK EK DERSİ ŞÖYLE DEVAM EDER  </vt:lpstr>
      <vt:lpstr>RESMİ TATİLLERDE HERKESİN EK DERSİ KESİLİR İDARİ TATİLLERDE GÜNDÜZ KESİLMEZ NÖBET VE KURS KESİLİR KAR TATİLLERİ HARİÇ</vt:lpstr>
      <vt:lpstr>ALDIĞI RAPORDAN DOLAYI O HAFTA 11 SAAT DERSE GİREN ÖĞRETMEN 1 SAAT PLANLAMA SINIFI VARSA 2 SAAT REHBERLİK  TOPLAM 3 SAAT EK DERS ALIR</vt:lpstr>
      <vt:lpstr>ÜCRETLİ ÖĞRETMENLER </vt:lpstr>
      <vt:lpstr>EN FAZLA 30 SAAT DERSE GİREBİLİR NÖBET GÖREVİ, KULÜP, SINIF REHBER ÖĞRETMENLİĞİ EK DERSİ VERİLMEZ (GÖREV VERİLEBİLİR) YÜZYÜZE  GİRDİĞİ DERSİN EK DERSİNİ ALIR TÜM TATİLLERDE EK DERSİ KESİLİR</vt:lpstr>
      <vt:lpstr>İDARECİLER EK DERS SAATİ İLKOKULLA AYNI FAKAT OKUL MÜDÜRÜ 2 İLE 6 ARASI SAAT DERSE GİRMELİ MÜDÜR YARDIMCILARI EN AZ 6 SAAT GİRMELİ İKİSİNE DE 6 SATTEN SONRA EN FAZLA 6 SAAT EK DERS ÖDENİR</vt:lpstr>
      <vt:lpstr>İDARECİ VE REHBER ÖĞRETMENLERİN EK DERSİ GÜNLÜK KESİLİR</vt:lpstr>
      <vt:lpstr>YATILI BÖLGE ORTAOKULLARI</vt:lpstr>
      <vt:lpstr>-ÖĞRETMENLER AYNI - PANSİYONDA ETÜT GÖREVİ OLAN ÖĞRETMENLER 4 SAAT  -24 SAAT NÖBETTE KALAN ÖĞRETMENLERE 7 SAAT EK DERS ÖDENİR FAKAT AYLIK TOPLAMDA 48 SAATTEN FAZLA BELLETMENLİK EK DERSİ ALAMAZ -İDARECİLER BELLETMENLİK YAPAMAZ</vt:lpstr>
      <vt:lpstr>-OKUL MÜDÜRÜ 30 SAAT EK DERS  -MÜDÜR BAŞ YARD(KALDIRILDI FAKAT ŞU AN GÖREVDE OLANLAR  4 YILLIK GÖREV SÜRESİ DOLANA KADAR DEVAM EDER) 30 SAAT -PANSİYONDAN SORUMLU MÜDÜR YARD. 28 DİĞER MÜDÜR YARD. 22 SAAT ALIR</vt:lpstr>
      <vt:lpstr>İDARECİLER OLURLARINA BAKARAK 6 AYI DOLANLAR UZATILMASI İÇİN İLÇE MEME DİLEKÇE VERMELİDİR MÜDÜR YETKİLİLER BİR EĞİTİM ÖĞRETİM DÖNEMİ İÇİN OLUR ALIR</vt:lpstr>
      <vt:lpstr>ÖĞRETMENLERİ BAŞLAMA VE AYRILIŞ YAZILARI ÖNEMLİ</vt:lpstr>
      <vt:lpstr>EK DERSLER ARALIK AYINDA 20 SİNE KADAR DİĞER AYLAR 25 İNE KADAR MUHASEBEYE TESLİM EDİLİR</vt:lpstr>
      <vt:lpstr>-KBS Sİ OLAN OKULLAR MUHASEBE İLE İLETEŞİM HALİNDE OLUNARAK BANKAYA PARA YATTIKTAN SONRA TEXT GÖNDERİLİR  -EK DERSLERD DE VERGİ DİLİMİ VARDIR</vt:lpstr>
      <vt:lpstr> - EK DERS ONAYLARINI HER DERS SATLERİ DEĞİŞTİĞİNDE, OCAK AYINDA VE EYLÜL AYINDA ALINMASI GEREKİYOR -EK DERS ÇİZELGELERİNİ GETİRİRKEN KADROLUMU ÜCRETLİMİ SÖZLEŞMELİMİ BELİRTMEMİZ GEREKİYOR </vt:lpstr>
      <vt:lpstr> -İŞ VE İŞLEMLERİN SAĞLIKLI YÜRÜTÜLMESİNDEN 1. DERECEDE OKUL MÜDÜRÜ SORUMLUDUR  -KONTROL EDİP TESLİM ETMELİYİZ </vt:lpstr>
      <vt:lpstr>TAKİP EDİLECEK SİTELER:  http://www.meb.gov.tr/mevzuat/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EK DERS</dc:title>
  <dc:creator>Alfa</dc:creator>
  <cp:lastModifiedBy>proje1</cp:lastModifiedBy>
  <cp:revision>50</cp:revision>
  <dcterms:created xsi:type="dcterms:W3CDTF">2018-12-29T17:36:48Z</dcterms:created>
  <dcterms:modified xsi:type="dcterms:W3CDTF">2019-01-17T05:28:48Z</dcterms:modified>
</cp:coreProperties>
</file>